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  <p:sldMasterId id="2147483667" r:id="rId2"/>
  </p:sldMasterIdLst>
  <p:notesMasterIdLst>
    <p:notesMasterId r:id="rId19"/>
  </p:notesMasterIdLst>
  <p:sldIdLst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2F2F2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0" autoAdjust="0"/>
    <p:restoredTop sz="94680"/>
  </p:normalViewPr>
  <p:slideViewPr>
    <p:cSldViewPr snapToGrid="0" snapToObjects="1">
      <p:cViewPr varScale="1">
        <p:scale>
          <a:sx n="79" d="100"/>
          <a:sy n="79" d="100"/>
        </p:scale>
        <p:origin x="984" y="6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FDA5B-6D28-4C56-B607-A5551B98BDE3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F9CF8-9544-40A1-8A38-881706EF3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9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3" y="1557867"/>
            <a:ext cx="5096935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2" y="4275668"/>
            <a:ext cx="5096935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25333" y="1557867"/>
            <a:ext cx="5096935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2" y="4275668"/>
            <a:ext cx="5096935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4498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AD84-B48B-F345-B65F-C1DFAC6C4021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CCA86-E191-C143-A032-47C566451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6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1668" y="1456269"/>
            <a:ext cx="4224866" cy="4765611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tx1">
                    <a:lumMod val="10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tx1">
                    <a:lumMod val="10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9800" y="1456269"/>
            <a:ext cx="4106333" cy="4765611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tx1">
                    <a:lumMod val="10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tx1">
                    <a:lumMod val="10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0695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13933"/>
            <a:ext cx="8873067" cy="4749800"/>
          </a:xfrm>
        </p:spPr>
        <p:txBody>
          <a:bodyPr>
            <a:noAutofit/>
          </a:bodyPr>
          <a:lstStyle>
            <a:lvl1pPr marL="0" indent="0">
              <a:spcAft>
                <a:spcPts val="450"/>
              </a:spcAft>
              <a:buFontTx/>
              <a:buNone/>
              <a:defRPr sz="1800"/>
            </a:lvl1pPr>
            <a:lvl2pPr marL="349758" indent="-214313">
              <a:spcAft>
                <a:spcPts val="450"/>
              </a:spcAft>
              <a:buFont typeface="Lucida Grande"/>
              <a:buChar char="•"/>
              <a:defRPr sz="1575"/>
            </a:lvl2pPr>
            <a:lvl3pPr>
              <a:spcAft>
                <a:spcPts val="450"/>
              </a:spcAft>
              <a:defRPr sz="1575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236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1" y="1600200"/>
            <a:ext cx="4191000" cy="4621678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536" y="1600200"/>
            <a:ext cx="4351865" cy="4621678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617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54000" y="1371600"/>
            <a:ext cx="4216401" cy="22530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56667" y="1371600"/>
            <a:ext cx="4207934" cy="22530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54000" y="3784602"/>
            <a:ext cx="4216401" cy="245979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56667" y="3784600"/>
            <a:ext cx="4207934" cy="2459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3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2467" y="1329267"/>
            <a:ext cx="2751666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2776" y="1329267"/>
            <a:ext cx="2805693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132668" y="1329267"/>
            <a:ext cx="2870200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2467" y="2946400"/>
            <a:ext cx="2751666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092776" y="2946400"/>
            <a:ext cx="2805693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132668" y="2946400"/>
            <a:ext cx="2870200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62467" y="4677839"/>
            <a:ext cx="2751666" cy="150768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2776" y="4677839"/>
            <a:ext cx="2805692" cy="150768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132668" y="4677839"/>
            <a:ext cx="2870200" cy="150768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96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765800" cy="991352"/>
          </a:xfrm>
          <a:prstGeom prst="rect">
            <a:avLst/>
          </a:prstGeom>
          <a:solidFill>
            <a:schemeClr val="bg1"/>
          </a:solidFill>
        </p:spPr>
        <p:txBody>
          <a:bodyPr vert="horz" lIns="274320" tIns="45720" rIns="91440" bIns="4572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363133"/>
            <a:ext cx="8924509" cy="4834466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77849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342900" rtl="0" eaLnBrk="1" latinLnBrk="0" hangingPunct="1">
        <a:spcBef>
          <a:spcPct val="0"/>
        </a:spcBef>
        <a:buNone/>
        <a:defRPr sz="1800" kern="1200" cap="all" spc="150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349758" indent="-214313" algn="l" defTabSz="342900" rtl="0" eaLnBrk="1" latinLnBrk="0" hangingPunct="1">
        <a:spcBef>
          <a:spcPct val="20000"/>
        </a:spcBef>
        <a:buFont typeface="Arial"/>
        <a:buChar char="•"/>
        <a:defRPr sz="2100" kern="1200">
          <a:solidFill>
            <a:srgbClr val="262626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62626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Workshop: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CS1301 Online – A fresh Freshman Experience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David Joyner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March 3</a:t>
            </a:r>
            <a:r>
              <a:rPr lang="en-US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rd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2018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Augusta State University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2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0" y="1086100"/>
            <a:ext cx="6096000" cy="8229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000" dirty="0">
                <a:solidFill>
                  <a:schemeClr val="tx2"/>
                </a:solidFill>
              </a:rPr>
              <a:t>Course Preview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35004" y="5310912"/>
            <a:ext cx="6073993" cy="54162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All Course Content Available at bit.ly/CS1301x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5168"/>
          <a:stretch/>
        </p:blipFill>
        <p:spPr>
          <a:xfrm>
            <a:off x="4574286" y="2470170"/>
            <a:ext cx="4574286" cy="2525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0170"/>
            <a:ext cx="4574286" cy="25252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1647210"/>
            <a:ext cx="4572000" cy="8229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000" dirty="0">
                <a:solidFill>
                  <a:schemeClr val="tx2">
                    <a:lumMod val="50000"/>
                  </a:schemeClr>
                </a:solidFill>
              </a:rPr>
              <a:t>300 Coding Problems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0" y="1647210"/>
            <a:ext cx="4572000" cy="8229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000" dirty="0">
                <a:solidFill>
                  <a:schemeClr val="tx2">
                    <a:lumMod val="50000"/>
                  </a:schemeClr>
                </a:solidFill>
              </a:rPr>
              <a:t>500 Exercises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665053AC-7178-447E-92E6-D097D48BB1F8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6138333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800" kern="1200" cap="all" spc="150">
                <a:solidFill>
                  <a:srgbClr val="EEB21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CS1301 Online – A fresh Freshman Experience</a:t>
            </a:r>
            <a:endParaRPr kumimoji="0" lang="en-US" sz="2800" b="0" i="0" u="none" strike="noStrike" kern="1200" cap="all" spc="150" normalizeH="0" baseline="0" noProof="0" dirty="0">
              <a:ln>
                <a:noFill/>
              </a:ln>
              <a:solidFill>
                <a:srgbClr val="EEB21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8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0" y="1086100"/>
            <a:ext cx="6096000" cy="8229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000" dirty="0">
                <a:solidFill>
                  <a:schemeClr val="tx2"/>
                </a:solidFill>
              </a:rPr>
              <a:t>Course Preview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70353" y="1909060"/>
            <a:ext cx="2873647" cy="4238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Asynchronous lectures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Dynamic transcripts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Interspersed exercises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Iterative exercises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Flexible feedback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Identical exam interface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Live exam feedback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Questions answered via forums and Slack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Deadlines &amp; recitations for Tech students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course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002" r="9250"/>
          <a:stretch/>
        </p:blipFill>
        <p:spPr>
          <a:xfrm>
            <a:off x="110278" y="1909060"/>
            <a:ext cx="6160076" cy="4238585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D5F8753-A171-4823-A741-18C9339A9CB7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6138333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800" kern="1200" cap="all" spc="150">
                <a:solidFill>
                  <a:srgbClr val="EEB21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CS1301 Online – A fresh Freshman Experience</a:t>
            </a:r>
            <a:endParaRPr kumimoji="0" lang="en-US" sz="2800" b="0" i="0" u="none" strike="noStrike" kern="1200" cap="all" spc="150" normalizeH="0" baseline="0" noProof="0" dirty="0">
              <a:ln>
                <a:noFill/>
              </a:ln>
              <a:solidFill>
                <a:srgbClr val="EEB21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55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0" y="1165612"/>
            <a:ext cx="6096000" cy="8229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000" dirty="0">
                <a:solidFill>
                  <a:schemeClr val="tx2"/>
                </a:solidFill>
              </a:rPr>
              <a:t>Demographic Differences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167301"/>
              </p:ext>
            </p:extLst>
          </p:nvPr>
        </p:nvGraphicFramePr>
        <p:xfrm>
          <a:off x="397565" y="2033787"/>
          <a:ext cx="8348870" cy="4183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402">
                  <a:extLst>
                    <a:ext uri="{9D8B030D-6E8A-4147-A177-3AD203B41FA5}">
                      <a16:colId xmlns:a16="http://schemas.microsoft.com/office/drawing/2014/main" val="2100677870"/>
                    </a:ext>
                  </a:extLst>
                </a:gridCol>
                <a:gridCol w="5091468">
                  <a:extLst>
                    <a:ext uri="{9D8B030D-6E8A-4147-A177-3AD203B41FA5}">
                      <a16:colId xmlns:a16="http://schemas.microsoft.com/office/drawing/2014/main" val="1121554123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algn="r"/>
                      <a:endParaRPr lang="en-US" sz="27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205740" marR="20574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Online</a:t>
                      </a:r>
                      <a:r>
                        <a:rPr lang="en-US" sz="2700" b="1" baseline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students are…</a:t>
                      </a:r>
                      <a:endParaRPr lang="en-US" sz="27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205740" marR="205740" marT="34290" marB="34290"/>
                </a:tc>
                <a:extLst>
                  <a:ext uri="{0D108BD9-81ED-4DB2-BD59-A6C34878D82A}">
                    <a16:rowId xmlns:a16="http://schemas.microsoft.com/office/drawing/2014/main" val="338258349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r"/>
                      <a:r>
                        <a:rPr lang="en-US" sz="27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Gender</a:t>
                      </a:r>
                    </a:p>
                  </a:txBody>
                  <a:tcPr marL="205740" marR="20574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Roughly the same</a:t>
                      </a:r>
                    </a:p>
                  </a:txBody>
                  <a:tcPr marL="205740" marR="205740" marT="34290" marB="34290"/>
                </a:tc>
                <a:extLst>
                  <a:ext uri="{0D108BD9-81ED-4DB2-BD59-A6C34878D82A}">
                    <a16:rowId xmlns:a16="http://schemas.microsoft.com/office/drawing/2014/main" val="1766684075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r"/>
                      <a:r>
                        <a:rPr lang="en-US" sz="27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Age</a:t>
                      </a:r>
                    </a:p>
                  </a:txBody>
                  <a:tcPr marL="205740" marR="20574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Notably o</a:t>
                      </a:r>
                      <a:r>
                        <a:rPr lang="en-US" sz="2700" baseline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lder</a:t>
                      </a:r>
                      <a:endParaRPr lang="en-US" sz="27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205740" marR="205740" marT="34290" marB="34290"/>
                </a:tc>
                <a:extLst>
                  <a:ext uri="{0D108BD9-81ED-4DB2-BD59-A6C34878D82A}">
                    <a16:rowId xmlns:a16="http://schemas.microsoft.com/office/drawing/2014/main" val="1381819644"/>
                  </a:ext>
                </a:extLst>
              </a:tr>
              <a:tr h="891540">
                <a:tc>
                  <a:txBody>
                    <a:bodyPr/>
                    <a:lstStyle/>
                    <a:p>
                      <a:pPr algn="r"/>
                      <a:r>
                        <a:rPr lang="en-US" sz="27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Race/Ethnicity</a:t>
                      </a:r>
                    </a:p>
                  </a:txBody>
                  <a:tcPr marL="205740" marR="20574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Notably more African-American</a:t>
                      </a:r>
                    </a:p>
                  </a:txBody>
                  <a:tcPr marL="205740" marR="205740" marT="34290" marB="34290"/>
                </a:tc>
                <a:extLst>
                  <a:ext uri="{0D108BD9-81ED-4DB2-BD59-A6C34878D82A}">
                    <a16:rowId xmlns:a16="http://schemas.microsoft.com/office/drawing/2014/main" val="394623722"/>
                  </a:ext>
                </a:extLst>
              </a:tr>
              <a:tr h="891540">
                <a:tc>
                  <a:txBody>
                    <a:bodyPr/>
                    <a:lstStyle/>
                    <a:p>
                      <a:pPr algn="r"/>
                      <a:r>
                        <a:rPr lang="en-US" sz="27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Target Industry</a:t>
                      </a:r>
                    </a:p>
                  </a:txBody>
                  <a:tcPr marL="205740" marR="20574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Notably less engineering-focused</a:t>
                      </a:r>
                    </a:p>
                  </a:txBody>
                  <a:tcPr marL="205740" marR="205740" marT="34290" marB="34290"/>
                </a:tc>
                <a:extLst>
                  <a:ext uri="{0D108BD9-81ED-4DB2-BD59-A6C34878D82A}">
                    <a16:rowId xmlns:a16="http://schemas.microsoft.com/office/drawing/2014/main" val="374656053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r"/>
                      <a:r>
                        <a:rPr lang="en-US" sz="27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Expected Workload</a:t>
                      </a:r>
                    </a:p>
                  </a:txBody>
                  <a:tcPr marL="205740" marR="20574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Expecting less work per week</a:t>
                      </a:r>
                    </a:p>
                  </a:txBody>
                  <a:tcPr marL="205740" marR="205740" marT="34290" marB="34290"/>
                </a:tc>
                <a:extLst>
                  <a:ext uri="{0D108BD9-81ED-4DB2-BD59-A6C34878D82A}">
                    <a16:rowId xmlns:a16="http://schemas.microsoft.com/office/drawing/2014/main" val="4000249599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r"/>
                      <a:r>
                        <a:rPr lang="en-US" sz="27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Employment</a:t>
                      </a:r>
                    </a:p>
                  </a:txBody>
                  <a:tcPr marL="205740" marR="20574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Notably more employed</a:t>
                      </a:r>
                    </a:p>
                  </a:txBody>
                  <a:tcPr marL="205740" marR="205740" marT="34290" marB="34290"/>
                </a:tc>
                <a:extLst>
                  <a:ext uri="{0D108BD9-81ED-4DB2-BD59-A6C34878D82A}">
                    <a16:rowId xmlns:a16="http://schemas.microsoft.com/office/drawing/2014/main" val="1711129771"/>
                  </a:ext>
                </a:extLst>
              </a:tr>
            </a:tbl>
          </a:graphicData>
        </a:graphic>
      </p:graphicFrame>
      <p:sp>
        <p:nvSpPr>
          <p:cNvPr id="4" name="Title 2">
            <a:extLst>
              <a:ext uri="{FF2B5EF4-FFF2-40B4-BE49-F238E27FC236}">
                <a16:creationId xmlns:a16="http://schemas.microsoft.com/office/drawing/2014/main" id="{40FCD0BF-CADA-4DB5-A043-973807918D34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6138333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800" kern="1200" cap="all" spc="150">
                <a:solidFill>
                  <a:srgbClr val="EEB21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CS1301 Online – A fresh Freshman Experience</a:t>
            </a:r>
            <a:endParaRPr kumimoji="0" lang="en-US" sz="2800" b="0" i="0" u="none" strike="noStrike" kern="1200" cap="all" spc="150" normalizeH="0" baseline="0" noProof="0" dirty="0">
              <a:ln>
                <a:noFill/>
              </a:ln>
              <a:solidFill>
                <a:srgbClr val="EEB21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12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0" y="1165612"/>
            <a:ext cx="6096000" cy="8229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000" dirty="0">
                <a:solidFill>
                  <a:schemeClr val="tx2"/>
                </a:solidFill>
              </a:rPr>
              <a:t>Learning Outcomes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18861" y="2654064"/>
            <a:ext cx="55062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tx2">
                    <a:lumMod val="50000"/>
                  </a:schemeClr>
                </a:solidFill>
              </a:rPr>
              <a:t>No statistically-significant differences in pre-test scores, post-test scores, or change in test score.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ABF379C-48AD-4708-BBBC-C2336C5644DF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6138333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800" kern="1200" cap="all" spc="150">
                <a:solidFill>
                  <a:srgbClr val="EEB21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CS1301 Online – A fresh Freshman Experience</a:t>
            </a:r>
            <a:endParaRPr kumimoji="0" lang="en-US" sz="2800" b="0" i="0" u="none" strike="noStrike" kern="1200" cap="all" spc="150" normalizeH="0" baseline="0" noProof="0" dirty="0">
              <a:ln>
                <a:noFill/>
              </a:ln>
              <a:solidFill>
                <a:srgbClr val="EEB21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6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0" y="1165612"/>
            <a:ext cx="6096000" cy="8229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000" dirty="0">
                <a:solidFill>
                  <a:schemeClr val="tx2"/>
                </a:solidFill>
              </a:rPr>
              <a:t>Student Experience Results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7629" y="2433350"/>
            <a:ext cx="5506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>
                <a:solidFill>
                  <a:schemeClr val="tx2">
                    <a:lumMod val="50000"/>
                  </a:schemeClr>
                </a:solidFill>
              </a:rPr>
              <a:t>CS1301 Online is </a:t>
            </a:r>
            <a:r>
              <a:rPr lang="en-US" sz="3000" b="1" u="sng" dirty="0">
                <a:solidFill>
                  <a:schemeClr val="tx2">
                    <a:lumMod val="50000"/>
                  </a:schemeClr>
                </a:solidFill>
              </a:rPr>
              <a:t>at least as good</a:t>
            </a:r>
            <a:r>
              <a:rPr lang="en-US" sz="3000" u="sng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000" dirty="0">
                <a:solidFill>
                  <a:schemeClr val="tx2">
                    <a:lumMod val="50000"/>
                  </a:schemeClr>
                </a:solidFill>
              </a:rPr>
              <a:t>as other college courses.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03246" y="4009566"/>
            <a:ext cx="4790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>
                <a:solidFill>
                  <a:schemeClr val="tx2">
                    <a:lumMod val="50000"/>
                  </a:schemeClr>
                </a:solidFill>
              </a:rPr>
              <a:t>CS1301 Online is </a:t>
            </a:r>
            <a:r>
              <a:rPr lang="en-US" sz="3000" b="1" u="sng" dirty="0">
                <a:solidFill>
                  <a:schemeClr val="tx2">
                    <a:lumMod val="50000"/>
                  </a:schemeClr>
                </a:solidFill>
              </a:rPr>
              <a:t>better</a:t>
            </a:r>
            <a:br>
              <a:rPr lang="en-US" sz="30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3000" dirty="0">
                <a:solidFill>
                  <a:schemeClr val="tx2">
                    <a:lumMod val="50000"/>
                  </a:schemeClr>
                </a:solidFill>
              </a:rPr>
              <a:t>than other college courses.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82748" y="2204753"/>
            <a:ext cx="2394521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625" b="1" dirty="0">
                <a:solidFill>
                  <a:schemeClr val="accent3"/>
                </a:solidFill>
              </a:rPr>
              <a:t>94%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82748" y="3777770"/>
            <a:ext cx="2394521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625" b="1" dirty="0">
                <a:solidFill>
                  <a:schemeClr val="accent3"/>
                </a:solidFill>
              </a:rPr>
              <a:t>81%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E72DF8A-AB2A-400A-90D0-7E3CE5776F27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6138333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800" kern="1200" cap="all" spc="150">
                <a:solidFill>
                  <a:srgbClr val="EEB21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CS1301 Online – A fresh Freshman Experience</a:t>
            </a:r>
            <a:endParaRPr kumimoji="0" lang="en-US" sz="2800" b="0" i="0" u="none" strike="noStrike" kern="1200" cap="all" spc="150" normalizeH="0" baseline="0" noProof="0" dirty="0">
              <a:ln>
                <a:noFill/>
              </a:ln>
              <a:solidFill>
                <a:srgbClr val="EEB21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23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0" y="1165612"/>
            <a:ext cx="6096000" cy="8229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000" dirty="0">
                <a:solidFill>
                  <a:schemeClr val="tx2"/>
                </a:solidFill>
              </a:rPr>
              <a:t>MOOC Enrollment Results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416980"/>
              </p:ext>
            </p:extLst>
          </p:nvPr>
        </p:nvGraphicFramePr>
        <p:xfrm>
          <a:off x="397565" y="2247544"/>
          <a:ext cx="8348870" cy="3703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4009">
                  <a:extLst>
                    <a:ext uri="{9D8B030D-6E8A-4147-A177-3AD203B41FA5}">
                      <a16:colId xmlns:a16="http://schemas.microsoft.com/office/drawing/2014/main" val="2100677870"/>
                    </a:ext>
                  </a:extLst>
                </a:gridCol>
                <a:gridCol w="4104861">
                  <a:extLst>
                    <a:ext uri="{9D8B030D-6E8A-4147-A177-3AD203B41FA5}">
                      <a16:colId xmlns:a16="http://schemas.microsoft.com/office/drawing/2014/main" val="1121554123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algn="r"/>
                      <a:r>
                        <a:rPr lang="en-US" sz="27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Current Enrollment</a:t>
                      </a:r>
                    </a:p>
                  </a:txBody>
                  <a:tcPr marL="205740" marR="20574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70,836</a:t>
                      </a:r>
                    </a:p>
                  </a:txBody>
                  <a:tcPr marL="205740" marR="205740" marT="34290" marB="34290"/>
                </a:tc>
                <a:extLst>
                  <a:ext uri="{0D108BD9-81ED-4DB2-BD59-A6C34878D82A}">
                    <a16:rowId xmlns:a16="http://schemas.microsoft.com/office/drawing/2014/main" val="338258349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r"/>
                      <a:r>
                        <a:rPr lang="en-US" sz="27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Verified (Paid)</a:t>
                      </a:r>
                      <a:r>
                        <a:rPr lang="en-US" sz="2700" b="1" baseline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Enrollment</a:t>
                      </a:r>
                      <a:endParaRPr lang="en-US" sz="27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205740" marR="20574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515</a:t>
                      </a:r>
                    </a:p>
                  </a:txBody>
                  <a:tcPr marL="205740" marR="205740" marT="34290" marB="34290"/>
                </a:tc>
                <a:extLst>
                  <a:ext uri="{0D108BD9-81ED-4DB2-BD59-A6C34878D82A}">
                    <a16:rowId xmlns:a16="http://schemas.microsoft.com/office/drawing/2014/main" val="1766684075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r"/>
                      <a:r>
                        <a:rPr lang="en-US" sz="27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Active Learners</a:t>
                      </a:r>
                    </a:p>
                  </a:txBody>
                  <a:tcPr marL="205740" marR="20574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1,419</a:t>
                      </a:r>
                    </a:p>
                  </a:txBody>
                  <a:tcPr marL="205740" marR="205740" marT="34290" marB="34290"/>
                </a:tc>
                <a:extLst>
                  <a:ext uri="{0D108BD9-81ED-4DB2-BD59-A6C34878D82A}">
                    <a16:rowId xmlns:a16="http://schemas.microsoft.com/office/drawing/2014/main" val="2667360697"/>
                  </a:ext>
                </a:extLst>
              </a:tr>
              <a:tr h="1303020">
                <a:tc>
                  <a:txBody>
                    <a:bodyPr/>
                    <a:lstStyle/>
                    <a:p>
                      <a:pPr algn="r"/>
                      <a:r>
                        <a:rPr lang="en-US" sz="27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Prior Education</a:t>
                      </a:r>
                    </a:p>
                  </a:txBody>
                  <a:tcPr marL="205740" marR="20574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28%</a:t>
                      </a:r>
                      <a:r>
                        <a:rPr lang="en-US" sz="2700" baseline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High School or Less;</a:t>
                      </a:r>
                    </a:p>
                    <a:p>
                      <a:r>
                        <a:rPr lang="en-US" sz="2700" baseline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27% Advanced Degree</a:t>
                      </a:r>
                      <a:endParaRPr lang="en-US" sz="27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205740" marR="205740" marT="34290" marB="34290"/>
                </a:tc>
                <a:extLst>
                  <a:ext uri="{0D108BD9-81ED-4DB2-BD59-A6C34878D82A}">
                    <a16:rowId xmlns:a16="http://schemas.microsoft.com/office/drawing/2014/main" val="138181964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r"/>
                      <a:r>
                        <a:rPr lang="en-US" sz="27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Gender</a:t>
                      </a:r>
                    </a:p>
                  </a:txBody>
                  <a:tcPr marL="205740" marR="20574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21.8% Female</a:t>
                      </a:r>
                    </a:p>
                  </a:txBody>
                  <a:tcPr marL="205740" marR="205740" marT="34290" marB="34290"/>
                </a:tc>
                <a:extLst>
                  <a:ext uri="{0D108BD9-81ED-4DB2-BD59-A6C34878D82A}">
                    <a16:rowId xmlns:a16="http://schemas.microsoft.com/office/drawing/2014/main" val="394623722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r"/>
                      <a:r>
                        <a:rPr lang="en-US" sz="27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Countries</a:t>
                      </a:r>
                      <a:r>
                        <a:rPr lang="en-US" sz="2700" b="1" baseline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Represented</a:t>
                      </a:r>
                      <a:endParaRPr lang="en-US" sz="27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205740" marR="20574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196 (28% US, 14% India)</a:t>
                      </a:r>
                    </a:p>
                  </a:txBody>
                  <a:tcPr marL="205740" marR="205740" marT="34290" marB="34290"/>
                </a:tc>
                <a:extLst>
                  <a:ext uri="{0D108BD9-81ED-4DB2-BD59-A6C34878D82A}">
                    <a16:rowId xmlns:a16="http://schemas.microsoft.com/office/drawing/2014/main" val="3746560531"/>
                  </a:ext>
                </a:extLst>
              </a:tr>
            </a:tbl>
          </a:graphicData>
        </a:graphic>
      </p:graphicFrame>
      <p:sp>
        <p:nvSpPr>
          <p:cNvPr id="4" name="Title 2">
            <a:extLst>
              <a:ext uri="{FF2B5EF4-FFF2-40B4-BE49-F238E27FC236}">
                <a16:creationId xmlns:a16="http://schemas.microsoft.com/office/drawing/2014/main" id="{94748D99-D635-4E26-BFCD-3E12A8EED03C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6138333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800" kern="1200" cap="all" spc="150">
                <a:solidFill>
                  <a:srgbClr val="EEB21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CS1301 Online – A fresh Freshman Experience</a:t>
            </a:r>
            <a:endParaRPr kumimoji="0" lang="en-US" sz="2800" b="0" i="0" u="none" strike="noStrike" kern="1200" cap="all" spc="150" normalizeH="0" baseline="0" noProof="0" dirty="0">
              <a:ln>
                <a:noFill/>
              </a:ln>
              <a:solidFill>
                <a:srgbClr val="EEB21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37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6EE8EB-D209-4034-86F3-C95D823CCB50}"/>
              </a:ext>
            </a:extLst>
          </p:cNvPr>
          <p:cNvSpPr txBox="1"/>
          <p:nvPr/>
        </p:nvSpPr>
        <p:spPr>
          <a:xfrm>
            <a:off x="1264723" y="1270204"/>
            <a:ext cx="66145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62626"/>
                </a:solidFill>
              </a:rPr>
              <a:t>Questions?</a:t>
            </a:r>
          </a:p>
          <a:p>
            <a:pPr algn="ctr"/>
            <a:endParaRPr lang="en-US" sz="3200" dirty="0">
              <a:solidFill>
                <a:srgbClr val="262626"/>
              </a:solidFill>
            </a:endParaRPr>
          </a:p>
          <a:p>
            <a:pPr algn="ctr"/>
            <a:r>
              <a:rPr lang="en-US" sz="3200" dirty="0">
                <a:solidFill>
                  <a:srgbClr val="262626"/>
                </a:solidFill>
              </a:rPr>
              <a:t>For more:</a:t>
            </a:r>
          </a:p>
          <a:p>
            <a:pPr algn="ctr"/>
            <a:r>
              <a:rPr lang="en-US" sz="3200" dirty="0">
                <a:solidFill>
                  <a:srgbClr val="262626"/>
                </a:solidFill>
              </a:rPr>
              <a:t>omscs.gatech.edu</a:t>
            </a:r>
          </a:p>
          <a:p>
            <a:pPr algn="ctr"/>
            <a:r>
              <a:rPr lang="en-US" sz="3200" dirty="0">
                <a:solidFill>
                  <a:srgbClr val="262626"/>
                </a:solidFill>
              </a:rPr>
              <a:t>www.DavidJoyner.net</a:t>
            </a:r>
          </a:p>
          <a:p>
            <a:pPr algn="ctr"/>
            <a:r>
              <a:rPr lang="en-US" sz="3200" dirty="0">
                <a:solidFill>
                  <a:srgbClr val="262626"/>
                </a:solidFill>
              </a:rPr>
              <a:t>LucyLabs.gatech.edu</a:t>
            </a:r>
          </a:p>
          <a:p>
            <a:pPr algn="ctr"/>
            <a:endParaRPr lang="en-US" sz="3200" dirty="0">
              <a:solidFill>
                <a:srgbClr val="262626"/>
              </a:solidFill>
            </a:endParaRPr>
          </a:p>
          <a:p>
            <a:pPr algn="ctr"/>
            <a:r>
              <a:rPr lang="en-US" sz="3200" dirty="0">
                <a:solidFill>
                  <a:srgbClr val="262626"/>
                </a:solidFill>
              </a:rPr>
              <a:t>Contact me:</a:t>
            </a:r>
          </a:p>
          <a:p>
            <a:pPr algn="ctr"/>
            <a:r>
              <a:rPr lang="en-US" sz="3200" dirty="0">
                <a:solidFill>
                  <a:srgbClr val="262626"/>
                </a:solidFill>
              </a:rPr>
              <a:t>david.joyner@gatech.edu</a:t>
            </a:r>
            <a:endParaRPr lang="en-US" sz="2000" dirty="0">
              <a:solidFill>
                <a:srgbClr val="262626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5467234-9A69-42A0-962E-F93EB63CD7C7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6138333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800" kern="1200" cap="all" spc="150">
                <a:solidFill>
                  <a:srgbClr val="EEB21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CS1301 Online – A fresh Freshman Experience</a:t>
            </a:r>
            <a:endParaRPr kumimoji="0" lang="en-US" sz="2800" b="0" i="0" u="none" strike="noStrike" kern="1200" cap="all" spc="150" normalizeH="0" baseline="0" noProof="0" dirty="0">
              <a:ln>
                <a:noFill/>
              </a:ln>
              <a:solidFill>
                <a:srgbClr val="EEB21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43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74158" y="1396207"/>
            <a:ext cx="4195685" cy="3888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Introduction to Computer Science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694196" y="2987533"/>
            <a:ext cx="2099859" cy="88293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CS1301</a:t>
            </a:r>
          </a:p>
          <a:p>
            <a:pPr algn="ctr"/>
            <a:r>
              <a:rPr lang="en-US" sz="1600" dirty="0"/>
              <a:t>Introduction to</a:t>
            </a:r>
          </a:p>
          <a:p>
            <a:pPr algn="ctr"/>
            <a:r>
              <a:rPr lang="en-US" sz="1600" dirty="0"/>
              <a:t>Computing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3522071" y="2987533"/>
            <a:ext cx="2099859" cy="88293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CS1315</a:t>
            </a:r>
          </a:p>
          <a:p>
            <a:pPr algn="ctr"/>
            <a:r>
              <a:rPr lang="en-US" sz="1600" dirty="0"/>
              <a:t>Introduction to Media Computation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9945" y="2987533"/>
            <a:ext cx="2099859" cy="88293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CS1371</a:t>
            </a:r>
          </a:p>
          <a:p>
            <a:pPr algn="ctr"/>
            <a:r>
              <a:rPr lang="en-US" sz="1600" dirty="0"/>
              <a:t>Computing for</a:t>
            </a:r>
          </a:p>
          <a:p>
            <a:pPr algn="ctr"/>
            <a:r>
              <a:rPr lang="en-US" sz="1600" dirty="0"/>
              <a:t>Engineers</a:t>
            </a:r>
          </a:p>
        </p:txBody>
      </p:sp>
      <p:cxnSp>
        <p:nvCxnSpPr>
          <p:cNvPr id="13" name="Curved Connector 12"/>
          <p:cNvCxnSpPr>
            <a:stCxn id="6" idx="2"/>
            <a:endCxn id="7" idx="0"/>
          </p:cNvCxnSpPr>
          <p:nvPr/>
        </p:nvCxnSpPr>
        <p:spPr>
          <a:xfrm rot="5400000">
            <a:off x="2556844" y="972378"/>
            <a:ext cx="1202438" cy="2827874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8" idx="0"/>
          </p:cNvCxnSpPr>
          <p:nvPr/>
        </p:nvCxnSpPr>
        <p:spPr>
          <a:xfrm>
            <a:off x="4572000" y="1785095"/>
            <a:ext cx="0" cy="12024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6" idx="2"/>
            <a:endCxn id="9" idx="0"/>
          </p:cNvCxnSpPr>
          <p:nvPr/>
        </p:nvCxnSpPr>
        <p:spPr>
          <a:xfrm rot="16200000" flipH="1">
            <a:off x="5384718" y="972377"/>
            <a:ext cx="1202438" cy="282787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4198" y="3962530"/>
            <a:ext cx="2099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2016 Enrollment: 810</a:t>
            </a:r>
          </a:p>
          <a:p>
            <a:pPr algn="ctr"/>
            <a:endParaRPr lang="en-US" sz="1350" dirty="0"/>
          </a:p>
          <a:p>
            <a:pPr algn="ctr"/>
            <a:r>
              <a:rPr lang="en-US" sz="1350" dirty="0">
                <a:solidFill>
                  <a:schemeClr val="accent2"/>
                </a:solidFill>
              </a:rPr>
              <a:t>Taken by:</a:t>
            </a:r>
          </a:p>
          <a:p>
            <a:pPr algn="ctr"/>
            <a:r>
              <a:rPr lang="en-US" sz="1350" dirty="0"/>
              <a:t>College of Computing</a:t>
            </a:r>
          </a:p>
          <a:p>
            <a:pPr algn="ctr"/>
            <a:r>
              <a:rPr lang="en-US" sz="1350" dirty="0"/>
              <a:t>College of Sciences</a:t>
            </a:r>
          </a:p>
          <a:p>
            <a:pPr algn="ctr"/>
            <a:r>
              <a:rPr lang="en-US" sz="1350" dirty="0"/>
              <a:t>Industrial Systems and Engineering</a:t>
            </a:r>
          </a:p>
          <a:p>
            <a:pPr algn="ctr"/>
            <a:r>
              <a:rPr lang="is-IS" sz="1350" dirty="0">
                <a:solidFill>
                  <a:schemeClr val="accent2"/>
                </a:solidFill>
              </a:rPr>
              <a:t>…and anyone else</a:t>
            </a:r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2072" y="3962531"/>
            <a:ext cx="2099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2016 Enrollment: 426</a:t>
            </a:r>
          </a:p>
          <a:p>
            <a:pPr algn="ctr"/>
            <a:endParaRPr lang="en-US" sz="1350" dirty="0"/>
          </a:p>
          <a:p>
            <a:pPr algn="ctr"/>
            <a:r>
              <a:rPr lang="en-US" sz="1350" dirty="0">
                <a:solidFill>
                  <a:schemeClr val="accent2"/>
                </a:solidFill>
              </a:rPr>
              <a:t>Taken by:</a:t>
            </a:r>
          </a:p>
          <a:p>
            <a:pPr algn="ctr"/>
            <a:r>
              <a:rPr lang="en-US" sz="1350" dirty="0"/>
              <a:t>College of Design</a:t>
            </a:r>
          </a:p>
          <a:p>
            <a:pPr algn="ctr"/>
            <a:r>
              <a:rPr lang="en-US" sz="1350" dirty="0"/>
              <a:t>College of Business</a:t>
            </a:r>
          </a:p>
          <a:p>
            <a:pPr algn="ctr"/>
            <a:r>
              <a:rPr lang="en-US" sz="1350" dirty="0"/>
              <a:t>Ivan Allen College of Liberal Arts</a:t>
            </a:r>
          </a:p>
          <a:p>
            <a:pPr algn="ctr"/>
            <a:r>
              <a:rPr lang="is-IS" sz="1350" dirty="0">
                <a:solidFill>
                  <a:schemeClr val="accent2"/>
                </a:solidFill>
              </a:rPr>
              <a:t>…and anyone else</a:t>
            </a:r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49946" y="3962530"/>
            <a:ext cx="2099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2016 Enrollment: 2103</a:t>
            </a:r>
          </a:p>
          <a:p>
            <a:pPr algn="ctr"/>
            <a:endParaRPr lang="en-US" sz="1350" dirty="0"/>
          </a:p>
          <a:p>
            <a:pPr algn="ctr"/>
            <a:r>
              <a:rPr lang="en-US" sz="1350" dirty="0">
                <a:solidFill>
                  <a:schemeClr val="accent2"/>
                </a:solidFill>
              </a:rPr>
              <a:t>Taken by:</a:t>
            </a:r>
          </a:p>
          <a:p>
            <a:pPr algn="ctr"/>
            <a:r>
              <a:rPr lang="en-US" sz="1350" dirty="0"/>
              <a:t>College of Engineering (except </a:t>
            </a:r>
            <a:r>
              <a:rPr lang="en-US" sz="1350" dirty="0" err="1"/>
              <a:t>ISyE</a:t>
            </a:r>
            <a:r>
              <a:rPr lang="en-US" sz="1350" dirty="0"/>
              <a:t>)</a:t>
            </a:r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r>
              <a:rPr lang="is-IS" sz="1350" dirty="0">
                <a:solidFill>
                  <a:schemeClr val="accent2"/>
                </a:solidFill>
              </a:rPr>
              <a:t>…and anyone else</a:t>
            </a:r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B210E4B-5CC9-480F-BCC3-CAB430F2E407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6138333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800" kern="1200" cap="all" spc="150">
                <a:solidFill>
                  <a:srgbClr val="EEB21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CS1301 Online – A fresh Freshman Experience</a:t>
            </a:r>
            <a:endParaRPr kumimoji="0" lang="en-US" sz="2800" b="0" i="0" u="none" strike="noStrike" kern="1200" cap="all" spc="150" normalizeH="0" baseline="0" noProof="0" dirty="0">
              <a:ln>
                <a:noFill/>
              </a:ln>
              <a:solidFill>
                <a:srgbClr val="EEB21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4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962893" y="1464141"/>
            <a:ext cx="7218215" cy="3929718"/>
            <a:chOff x="1283857" y="809188"/>
            <a:chExt cx="9624286" cy="5239624"/>
          </a:xfrm>
        </p:grpSpPr>
        <p:sp>
          <p:nvSpPr>
            <p:cNvPr id="31" name="Oval 30"/>
            <p:cNvSpPr/>
            <p:nvPr/>
          </p:nvSpPr>
          <p:spPr>
            <a:xfrm>
              <a:off x="5981700" y="33147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3" name="Congruency"/>
            <p:cNvSpPr/>
            <p:nvPr/>
          </p:nvSpPr>
          <p:spPr>
            <a:xfrm>
              <a:off x="8030585" y="4802257"/>
              <a:ext cx="2076226" cy="6777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Congruency</a:t>
              </a:r>
            </a:p>
          </p:txBody>
        </p:sp>
        <p:sp>
          <p:nvSpPr>
            <p:cNvPr id="34" name="Modularity"/>
            <p:cNvSpPr/>
            <p:nvPr/>
          </p:nvSpPr>
          <p:spPr>
            <a:xfrm>
              <a:off x="2085188" y="4802257"/>
              <a:ext cx="2076226" cy="6777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Modularity</a:t>
              </a:r>
            </a:p>
          </p:txBody>
        </p:sp>
        <p:sp>
          <p:nvSpPr>
            <p:cNvPr id="36" name="Adaptivity"/>
            <p:cNvSpPr/>
            <p:nvPr/>
          </p:nvSpPr>
          <p:spPr>
            <a:xfrm>
              <a:off x="8030585" y="1378009"/>
              <a:ext cx="2076226" cy="6777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Adaptivity</a:t>
              </a:r>
            </a:p>
          </p:txBody>
        </p:sp>
        <p:sp>
          <p:nvSpPr>
            <p:cNvPr id="37" name="Personalization"/>
            <p:cNvSpPr/>
            <p:nvPr/>
          </p:nvSpPr>
          <p:spPr>
            <a:xfrm>
              <a:off x="2085188" y="1378010"/>
              <a:ext cx="2076226" cy="67773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Personalization</a:t>
              </a:r>
            </a:p>
          </p:txBody>
        </p:sp>
        <p:sp>
          <p:nvSpPr>
            <p:cNvPr id="39" name="Assessment"/>
            <p:cNvSpPr/>
            <p:nvPr/>
          </p:nvSpPr>
          <p:spPr>
            <a:xfrm>
              <a:off x="5057887" y="5371080"/>
              <a:ext cx="2076226" cy="6777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Interactivity</a:t>
              </a:r>
            </a:p>
          </p:txBody>
        </p:sp>
        <p:sp>
          <p:nvSpPr>
            <p:cNvPr id="40" name="Interactivity"/>
            <p:cNvSpPr/>
            <p:nvPr/>
          </p:nvSpPr>
          <p:spPr>
            <a:xfrm>
              <a:off x="1283857" y="3090134"/>
              <a:ext cx="2076226" cy="6777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Feedback</a:t>
              </a:r>
            </a:p>
          </p:txBody>
        </p:sp>
        <p:sp>
          <p:nvSpPr>
            <p:cNvPr id="42" name="Feedback"/>
            <p:cNvSpPr/>
            <p:nvPr/>
          </p:nvSpPr>
          <p:spPr>
            <a:xfrm>
              <a:off x="8831917" y="3090134"/>
              <a:ext cx="2076226" cy="6777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Assessment</a:t>
              </a:r>
            </a:p>
          </p:txBody>
        </p:sp>
        <p:sp>
          <p:nvSpPr>
            <p:cNvPr id="43" name="Accreditation"/>
            <p:cNvSpPr/>
            <p:nvPr/>
          </p:nvSpPr>
          <p:spPr>
            <a:xfrm>
              <a:off x="5057887" y="809188"/>
              <a:ext cx="2076226" cy="6777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Accreditation</a:t>
              </a:r>
            </a:p>
          </p:txBody>
        </p:sp>
        <p:cxnSp>
          <p:nvCxnSpPr>
            <p:cNvPr id="45" name="Straight Arrow Connector 44"/>
            <p:cNvCxnSpPr>
              <a:stCxn id="31" idx="0"/>
              <a:endCxn id="43" idx="2"/>
            </p:cNvCxnSpPr>
            <p:nvPr/>
          </p:nvCxnSpPr>
          <p:spPr>
            <a:xfrm flipV="1">
              <a:off x="6096000" y="1486920"/>
              <a:ext cx="0" cy="182778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1" idx="7"/>
            </p:cNvCxnSpPr>
            <p:nvPr/>
          </p:nvCxnSpPr>
          <p:spPr>
            <a:xfrm flipV="1">
              <a:off x="6176822" y="2055742"/>
              <a:ext cx="1853763" cy="12924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31" idx="6"/>
              <a:endCxn id="42" idx="1"/>
            </p:cNvCxnSpPr>
            <p:nvPr/>
          </p:nvCxnSpPr>
          <p:spPr>
            <a:xfrm>
              <a:off x="6210300" y="3429000"/>
              <a:ext cx="262161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31" idx="5"/>
            </p:cNvCxnSpPr>
            <p:nvPr/>
          </p:nvCxnSpPr>
          <p:spPr>
            <a:xfrm>
              <a:off x="6176822" y="3509822"/>
              <a:ext cx="1853763" cy="12924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31" idx="4"/>
              <a:endCxn id="39" idx="0"/>
            </p:cNvCxnSpPr>
            <p:nvPr/>
          </p:nvCxnSpPr>
          <p:spPr>
            <a:xfrm>
              <a:off x="6096000" y="3543300"/>
              <a:ext cx="0" cy="182778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1" idx="3"/>
            </p:cNvCxnSpPr>
            <p:nvPr/>
          </p:nvCxnSpPr>
          <p:spPr>
            <a:xfrm flipH="1">
              <a:off x="4161415" y="3509822"/>
              <a:ext cx="1853763" cy="12924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31" idx="2"/>
              <a:endCxn id="40" idx="3"/>
            </p:cNvCxnSpPr>
            <p:nvPr/>
          </p:nvCxnSpPr>
          <p:spPr>
            <a:xfrm flipH="1">
              <a:off x="3360083" y="3429000"/>
              <a:ext cx="262161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31" idx="1"/>
            </p:cNvCxnSpPr>
            <p:nvPr/>
          </p:nvCxnSpPr>
          <p:spPr>
            <a:xfrm flipH="1" flipV="1">
              <a:off x="4161415" y="2055742"/>
              <a:ext cx="1853763" cy="12924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694406" y="2987533"/>
            <a:ext cx="2099859" cy="88293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CS1301</a:t>
            </a:r>
          </a:p>
          <a:p>
            <a:pPr algn="ctr"/>
            <a:r>
              <a:rPr lang="en-US" dirty="0"/>
              <a:t>Introduction to</a:t>
            </a:r>
          </a:p>
          <a:p>
            <a:pPr algn="ctr"/>
            <a:r>
              <a:rPr lang="en-US" dirty="0"/>
              <a:t>Computing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16179" y="2987533"/>
            <a:ext cx="2099859" cy="8829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CS1301</a:t>
            </a:r>
          </a:p>
          <a:p>
            <a:pPr algn="ctr"/>
            <a:r>
              <a:rPr lang="en-US" dirty="0"/>
              <a:t>Introduction to</a:t>
            </a:r>
          </a:p>
          <a:p>
            <a:pPr algn="ctr"/>
            <a:r>
              <a:rPr lang="en-US" dirty="0"/>
              <a:t>Computing </a:t>
            </a:r>
            <a:r>
              <a:rPr lang="en-US" b="1" dirty="0">
                <a:solidFill>
                  <a:schemeClr val="tx1"/>
                </a:solidFill>
              </a:rPr>
              <a:t>Online</a:t>
            </a:r>
          </a:p>
        </p:txBody>
      </p:sp>
      <p:cxnSp>
        <p:nvCxnSpPr>
          <p:cNvPr id="27" name="Curved Connector 26"/>
          <p:cNvCxnSpPr>
            <a:stCxn id="7" idx="3"/>
            <a:endCxn id="12" idx="1"/>
          </p:cNvCxnSpPr>
          <p:nvPr/>
        </p:nvCxnSpPr>
        <p:spPr>
          <a:xfrm flipV="1">
            <a:off x="2794265" y="3429000"/>
            <a:ext cx="721914" cy="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itle 2">
            <a:extLst>
              <a:ext uri="{FF2B5EF4-FFF2-40B4-BE49-F238E27FC236}">
                <a16:creationId xmlns:a16="http://schemas.microsoft.com/office/drawing/2014/main" id="{14113C82-3F0C-4286-A300-2A0D2DEC7684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6138333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800" kern="1200" cap="all" spc="150">
                <a:solidFill>
                  <a:srgbClr val="EEB21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CS1301 Online – A fresh Freshman Experience</a:t>
            </a:r>
            <a:endParaRPr kumimoji="0" lang="en-US" sz="2800" b="0" i="0" u="none" strike="noStrike" kern="1200" cap="all" spc="150" normalizeH="0" baseline="0" noProof="0" dirty="0">
              <a:ln>
                <a:noFill/>
              </a:ln>
              <a:solidFill>
                <a:srgbClr val="EEB21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10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4406" y="3182093"/>
            <a:ext cx="2099859" cy="88293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CS1301</a:t>
            </a:r>
          </a:p>
          <a:p>
            <a:pPr algn="ctr"/>
            <a:r>
              <a:rPr lang="en-US" dirty="0"/>
              <a:t>Introduction to</a:t>
            </a:r>
          </a:p>
          <a:p>
            <a:pPr algn="ctr"/>
            <a:r>
              <a:rPr lang="en-US" dirty="0"/>
              <a:t>Computing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16179" y="3182093"/>
            <a:ext cx="2099859" cy="8829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CS1301</a:t>
            </a:r>
          </a:p>
          <a:p>
            <a:pPr algn="ctr"/>
            <a:r>
              <a:rPr lang="en-US" dirty="0"/>
              <a:t>Introduction to</a:t>
            </a:r>
          </a:p>
          <a:p>
            <a:pPr algn="ctr"/>
            <a:r>
              <a:rPr lang="en-US" dirty="0"/>
              <a:t>Computing </a:t>
            </a:r>
            <a:r>
              <a:rPr lang="en-US" b="1" dirty="0">
                <a:solidFill>
                  <a:schemeClr val="tx1"/>
                </a:solidFill>
              </a:rPr>
              <a:t>Online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56236" y="1321034"/>
            <a:ext cx="2544194" cy="45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Course Videos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56236" y="2012410"/>
            <a:ext cx="2544194" cy="45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Integrated Exercises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56236" y="2703785"/>
            <a:ext cx="2544194" cy="45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Adaptive Textbook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356236" y="3395161"/>
            <a:ext cx="2544194" cy="45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Problem Sets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56236" y="4086536"/>
            <a:ext cx="2544194" cy="45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Programming Homework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356236" y="4777912"/>
            <a:ext cx="2544194" cy="45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Proctored Exams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356236" y="5469287"/>
            <a:ext cx="2544194" cy="45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Recitations &amp; TAs</a:t>
            </a: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27" name="Curved Connector 26"/>
          <p:cNvCxnSpPr>
            <a:stCxn id="7" idx="3"/>
            <a:endCxn id="12" idx="1"/>
          </p:cNvCxnSpPr>
          <p:nvPr/>
        </p:nvCxnSpPr>
        <p:spPr>
          <a:xfrm flipV="1">
            <a:off x="2794265" y="3623560"/>
            <a:ext cx="721914" cy="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2" idx="3"/>
            <a:endCxn id="16" idx="1"/>
          </p:cNvCxnSpPr>
          <p:nvPr/>
        </p:nvCxnSpPr>
        <p:spPr>
          <a:xfrm flipV="1">
            <a:off x="5616038" y="1549435"/>
            <a:ext cx="740198" cy="2074126"/>
          </a:xfrm>
          <a:prstGeom prst="curvedConnector3">
            <a:avLst>
              <a:gd name="adj1" fmla="val 32258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12" idx="3"/>
            <a:endCxn id="18" idx="1"/>
          </p:cNvCxnSpPr>
          <p:nvPr/>
        </p:nvCxnSpPr>
        <p:spPr>
          <a:xfrm flipV="1">
            <a:off x="5616038" y="2240810"/>
            <a:ext cx="740198" cy="138275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12" idx="3"/>
            <a:endCxn id="19" idx="1"/>
          </p:cNvCxnSpPr>
          <p:nvPr/>
        </p:nvCxnSpPr>
        <p:spPr>
          <a:xfrm flipV="1">
            <a:off x="5616038" y="2932186"/>
            <a:ext cx="740198" cy="691375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12" idx="3"/>
            <a:endCxn id="23" idx="1"/>
          </p:cNvCxnSpPr>
          <p:nvPr/>
        </p:nvCxnSpPr>
        <p:spPr>
          <a:xfrm>
            <a:off x="5616038" y="3623560"/>
            <a:ext cx="740198" cy="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12" idx="3"/>
            <a:endCxn id="24" idx="1"/>
          </p:cNvCxnSpPr>
          <p:nvPr/>
        </p:nvCxnSpPr>
        <p:spPr>
          <a:xfrm>
            <a:off x="5616038" y="3623561"/>
            <a:ext cx="740198" cy="69137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12" idx="3"/>
            <a:endCxn id="25" idx="1"/>
          </p:cNvCxnSpPr>
          <p:nvPr/>
        </p:nvCxnSpPr>
        <p:spPr>
          <a:xfrm>
            <a:off x="5616038" y="3623560"/>
            <a:ext cx="740198" cy="138275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stCxn id="12" idx="3"/>
            <a:endCxn id="26" idx="1"/>
          </p:cNvCxnSpPr>
          <p:nvPr/>
        </p:nvCxnSpPr>
        <p:spPr>
          <a:xfrm>
            <a:off x="5616038" y="3623561"/>
            <a:ext cx="740198" cy="2074127"/>
          </a:xfrm>
          <a:prstGeom prst="curvedConnector3">
            <a:avLst>
              <a:gd name="adj1" fmla="val 3423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2">
            <a:extLst>
              <a:ext uri="{FF2B5EF4-FFF2-40B4-BE49-F238E27FC236}">
                <a16:creationId xmlns:a16="http://schemas.microsoft.com/office/drawing/2014/main" id="{7BCFF867-97EC-4EB4-B58C-3154A2388664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6138333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800" kern="1200" cap="all" spc="150">
                <a:solidFill>
                  <a:srgbClr val="EEB21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CS1301 Online – A fresh Freshman Experience</a:t>
            </a:r>
            <a:endParaRPr kumimoji="0" lang="en-US" sz="2800" b="0" i="0" u="none" strike="noStrike" kern="1200" cap="all" spc="150" normalizeH="0" baseline="0" noProof="0" dirty="0">
              <a:ln>
                <a:noFill/>
              </a:ln>
              <a:solidFill>
                <a:srgbClr val="EEB21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25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359401" y="1321034"/>
            <a:ext cx="2544194" cy="45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Course Videos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59401" y="2012410"/>
            <a:ext cx="2544194" cy="45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Integrated Exercises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59401" y="2703785"/>
            <a:ext cx="2544194" cy="45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Adaptive Textbook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359401" y="3395161"/>
            <a:ext cx="2544194" cy="45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Problem Sets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59401" y="4086536"/>
            <a:ext cx="2544194" cy="45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Programming Homework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359401" y="4777912"/>
            <a:ext cx="2544194" cy="45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Proctored Exams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359401" y="5469287"/>
            <a:ext cx="2544194" cy="45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Recitations &amp; TAs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9085" y="1321034"/>
            <a:ext cx="6068785" cy="45680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~500 2-minute videos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9085" y="2012409"/>
            <a:ext cx="6068785" cy="45680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~1000 integrated exercises (one per video minute)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9085" y="2703783"/>
            <a:ext cx="6068785" cy="45680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~1000 integrated questions with feedback (50 per chapter)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9085" y="3395158"/>
            <a:ext cx="6068785" cy="45680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Equipped with live, personalized feedback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9085" y="4086536"/>
            <a:ext cx="6068785" cy="45680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Equipped with live, personalized feedback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9085" y="4775123"/>
            <a:ext cx="6068785" cy="45680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Proctored exams occurring within a browser-based IDE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49085" y="5469287"/>
            <a:ext cx="6068785" cy="45680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>
                <a:solidFill>
                  <a:schemeClr val="tx2">
                    <a:lumMod val="50000"/>
                  </a:schemeClr>
                </a:solidFill>
              </a:rPr>
              <a:t>Traditional in-person recitations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, graders, and teaching assistants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461A8553-56BC-42C7-9DF7-4BF1F3D1EB8E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6138333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800" kern="1200" cap="all" spc="150">
                <a:solidFill>
                  <a:srgbClr val="EEB21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CS1301 Online – A fresh Freshman Experience</a:t>
            </a:r>
            <a:endParaRPr kumimoji="0" lang="en-US" sz="2800" b="0" i="0" u="none" strike="noStrike" kern="1200" cap="all" spc="150" normalizeH="0" baseline="0" noProof="0" dirty="0">
              <a:ln>
                <a:noFill/>
              </a:ln>
              <a:solidFill>
                <a:srgbClr val="EEB21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46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6359401" y="1318385"/>
            <a:ext cx="2544194" cy="4607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2" name="Rectangle 41"/>
          <p:cNvSpPr/>
          <p:nvPr/>
        </p:nvSpPr>
        <p:spPr>
          <a:xfrm>
            <a:off x="6359401" y="1318385"/>
            <a:ext cx="2544194" cy="39163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Rectangle 1"/>
          <p:cNvSpPr/>
          <p:nvPr/>
        </p:nvSpPr>
        <p:spPr>
          <a:xfrm>
            <a:off x="6359401" y="1321034"/>
            <a:ext cx="2544194" cy="252827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9" name="Rectangle 38"/>
          <p:cNvSpPr/>
          <p:nvPr/>
        </p:nvSpPr>
        <p:spPr>
          <a:xfrm>
            <a:off x="6359401" y="1321033"/>
            <a:ext cx="2544194" cy="25282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Rectangle 15"/>
          <p:cNvSpPr/>
          <p:nvPr/>
        </p:nvSpPr>
        <p:spPr>
          <a:xfrm>
            <a:off x="6359401" y="1321034"/>
            <a:ext cx="2544194" cy="45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Course Videos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59401" y="2012410"/>
            <a:ext cx="2544194" cy="45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Integrated Exercises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59401" y="2703785"/>
            <a:ext cx="2544194" cy="45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Adaptive Textbook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359401" y="3395161"/>
            <a:ext cx="2544194" cy="45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Problem Sets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59401" y="4086536"/>
            <a:ext cx="2544194" cy="45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Programming Homework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359401" y="4777912"/>
            <a:ext cx="2544194" cy="45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Proctored Exams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359401" y="5469287"/>
            <a:ext cx="2544194" cy="45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Recitations &amp; TAs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98613" y="2012410"/>
            <a:ext cx="2099859" cy="5416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Free MOOC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98613" y="2932185"/>
            <a:ext cx="2099859" cy="5416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Verified MOOC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8614" y="1507966"/>
            <a:ext cx="20998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Four offerings: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98613" y="3849312"/>
            <a:ext cx="2099859" cy="5416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Certification MOOC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98613" y="4766439"/>
            <a:ext cx="2099859" cy="5416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Georgia Tech Course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3" name="Curved Connector 32"/>
          <p:cNvCxnSpPr>
            <a:stCxn id="20" idx="3"/>
          </p:cNvCxnSpPr>
          <p:nvPr/>
        </p:nvCxnSpPr>
        <p:spPr>
          <a:xfrm flipV="1">
            <a:off x="2998472" y="2281896"/>
            <a:ext cx="3211844" cy="132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2"/>
          <p:cNvCxnSpPr/>
          <p:nvPr/>
        </p:nvCxnSpPr>
        <p:spPr>
          <a:xfrm flipV="1">
            <a:off x="2998472" y="3190188"/>
            <a:ext cx="3211844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urved Connector 32"/>
          <p:cNvCxnSpPr/>
          <p:nvPr/>
        </p:nvCxnSpPr>
        <p:spPr>
          <a:xfrm flipV="1">
            <a:off x="2998472" y="4119462"/>
            <a:ext cx="3211844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urved Connector 32"/>
          <p:cNvCxnSpPr/>
          <p:nvPr/>
        </p:nvCxnSpPr>
        <p:spPr>
          <a:xfrm flipV="1">
            <a:off x="2998472" y="5039304"/>
            <a:ext cx="321184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itle 2">
            <a:extLst>
              <a:ext uri="{FF2B5EF4-FFF2-40B4-BE49-F238E27FC236}">
                <a16:creationId xmlns:a16="http://schemas.microsoft.com/office/drawing/2014/main" id="{89AB9C69-E5DE-4141-A228-60B0CE9E93D0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6138333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800" kern="1200" cap="all" spc="150">
                <a:solidFill>
                  <a:srgbClr val="EEB21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CS1301 Online – A fresh Freshman Experience</a:t>
            </a:r>
            <a:endParaRPr kumimoji="0" lang="en-US" sz="2800" b="0" i="0" u="none" strike="noStrike" kern="1200" cap="all" spc="150" normalizeH="0" baseline="0" noProof="0" dirty="0">
              <a:ln>
                <a:noFill/>
              </a:ln>
              <a:solidFill>
                <a:srgbClr val="EEB21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11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2" grpId="0" animBg="1"/>
      <p:bldP spid="42" grpId="1" animBg="1"/>
      <p:bldP spid="2" grpId="0" animBg="1"/>
      <p:bldP spid="2" grpId="1" animBg="1"/>
      <p:bldP spid="39" grpId="0" animBg="1"/>
      <p:bldP spid="39" grpId="1" animBg="1"/>
      <p:bldP spid="20" grpId="0" animBg="1"/>
      <p:bldP spid="21" grpId="0" animBg="1"/>
      <p:bldP spid="3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898613" y="2012410"/>
            <a:ext cx="2099859" cy="5416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Free MOOC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98613" y="2932185"/>
            <a:ext cx="2099859" cy="5416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Verified MOOC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8614" y="1507966"/>
            <a:ext cx="20998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Four offerings: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98613" y="3849312"/>
            <a:ext cx="2099859" cy="5416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Certification MOOC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98613" y="4766439"/>
            <a:ext cx="2099859" cy="5416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Georgia Tech Course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54827" y="2012410"/>
            <a:ext cx="5627916" cy="54162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Opened February 2017, Free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54827" y="2932185"/>
            <a:ext cx="5627916" cy="54162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Opened February 2017, $100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54827" y="3849312"/>
            <a:ext cx="5627916" cy="54162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Opening May 2018, $300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254827" y="4766439"/>
            <a:ext cx="5627916" cy="54162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Since Spring 2017, Tuition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8042" y="5658783"/>
            <a:ext cx="5627916" cy="54162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Free Course Available at bit.ly/CS1301x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A414307-09EE-4B0D-A06C-B085A190D53F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6138333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800" kern="1200" cap="all" spc="150">
                <a:solidFill>
                  <a:srgbClr val="EEB21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CS1301 Online – A fresh Freshman Experience</a:t>
            </a:r>
            <a:endParaRPr kumimoji="0" lang="en-US" sz="2800" b="0" i="0" u="none" strike="noStrike" kern="1200" cap="all" spc="150" normalizeH="0" baseline="0" noProof="0" dirty="0">
              <a:ln>
                <a:noFill/>
              </a:ln>
              <a:solidFill>
                <a:srgbClr val="EEB21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39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tps://avatars2.githubusercontent.com/u/3179841?v=3&amp;s=4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" t="26984" r="7660" b="29932"/>
          <a:stretch/>
        </p:blipFill>
        <p:spPr bwMode="auto">
          <a:xfrm>
            <a:off x="638398" y="2514395"/>
            <a:ext cx="1413284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3639" y="3201681"/>
            <a:ext cx="2602802" cy="822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2100" dirty="0">
                <a:solidFill>
                  <a:schemeClr val="tx2">
                    <a:lumMod val="50000"/>
                  </a:schemeClr>
                </a:solidFill>
              </a:rPr>
              <a:t>Video Course</a:t>
            </a:r>
            <a:br>
              <a:rPr lang="en-US" sz="21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100" dirty="0">
                <a:solidFill>
                  <a:schemeClr val="tx2">
                    <a:lumMod val="50000"/>
                  </a:schemeClr>
                </a:solidFill>
              </a:rPr>
              <a:t>Platform</a:t>
            </a:r>
          </a:p>
        </p:txBody>
      </p:sp>
      <p:pic>
        <p:nvPicPr>
          <p:cNvPr id="1034" name="Picture 10" descr="ttps://www.startupers.com/sites/default/files/startup-logos/Verificient-Final-Logo-withT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20305" r="3393" b="20172"/>
          <a:stretch/>
        </p:blipFill>
        <p:spPr bwMode="auto">
          <a:xfrm>
            <a:off x="1274861" y="4913733"/>
            <a:ext cx="2499359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864121" y="5462372"/>
            <a:ext cx="3580164" cy="53415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2100" dirty="0">
                <a:solidFill>
                  <a:schemeClr val="tx2">
                    <a:lumMod val="50000"/>
                  </a:schemeClr>
                </a:solidFill>
              </a:rPr>
              <a:t>Assignment Platform</a:t>
            </a:r>
          </a:p>
        </p:txBody>
      </p:sp>
      <p:pic>
        <p:nvPicPr>
          <p:cNvPr id="16" name="Picture 8" descr="ttps://www.universitybusiness.com/sites/default/files/Vocareu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815" y="4913733"/>
            <a:ext cx="2386776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50021" y="5462372"/>
            <a:ext cx="3749039" cy="53415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2100" dirty="0">
                <a:solidFill>
                  <a:schemeClr val="tx2">
                    <a:lumMod val="50000"/>
                  </a:schemeClr>
                </a:solidFill>
              </a:rPr>
              <a:t>Proctoring Platform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r="67175"/>
          <a:stretch/>
        </p:blipFill>
        <p:spPr>
          <a:xfrm>
            <a:off x="7434469" y="2387139"/>
            <a:ext cx="818054" cy="8229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t="14112" b="14112"/>
          <a:stretch/>
        </p:blipFill>
        <p:spPr>
          <a:xfrm>
            <a:off x="3492401" y="1075165"/>
            <a:ext cx="2159198" cy="82296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542095" y="3200195"/>
            <a:ext cx="2602802" cy="822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2100" dirty="0">
                <a:solidFill>
                  <a:schemeClr val="tx2">
                    <a:lumMod val="50000"/>
                  </a:schemeClr>
                </a:solidFill>
              </a:rPr>
              <a:t>Adaptive Textbook</a:t>
            </a:r>
            <a:br>
              <a:rPr lang="en-US" sz="21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2100" dirty="0">
                <a:solidFill>
                  <a:schemeClr val="tx2">
                    <a:lumMod val="50000"/>
                  </a:schemeClr>
                </a:solidFill>
              </a:rPr>
              <a:t>Platform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320293" y="1899651"/>
            <a:ext cx="2602802" cy="822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2100" dirty="0">
                <a:solidFill>
                  <a:schemeClr val="tx2">
                    <a:lumMod val="50000"/>
                  </a:schemeClr>
                </a:solidFill>
              </a:rPr>
              <a:t>Course Content</a:t>
            </a:r>
          </a:p>
        </p:txBody>
      </p:sp>
      <p:sp>
        <p:nvSpPr>
          <p:cNvPr id="39" name="Oval 38"/>
          <p:cNvSpPr/>
          <p:nvPr/>
        </p:nvSpPr>
        <p:spPr>
          <a:xfrm>
            <a:off x="4486275" y="3537835"/>
            <a:ext cx="171450" cy="1714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40" name="Curved Connector 27"/>
          <p:cNvCxnSpPr>
            <a:stCxn id="39" idx="7"/>
            <a:endCxn id="2" idx="1"/>
          </p:cNvCxnSpPr>
          <p:nvPr/>
        </p:nvCxnSpPr>
        <p:spPr>
          <a:xfrm rot="5400000" flipH="1" flipV="1">
            <a:off x="5651381" y="1779855"/>
            <a:ext cx="764325" cy="2801853"/>
          </a:xfrm>
          <a:prstGeom prst="curved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urved Connector 27"/>
          <p:cNvCxnSpPr>
            <a:stCxn id="39" idx="1"/>
            <a:endCxn id="1026" idx="3"/>
          </p:cNvCxnSpPr>
          <p:nvPr/>
        </p:nvCxnSpPr>
        <p:spPr>
          <a:xfrm rot="16200000" flipV="1">
            <a:off x="2928709" y="1980269"/>
            <a:ext cx="705649" cy="2459702"/>
          </a:xfrm>
          <a:prstGeom prst="curved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27"/>
          <p:cNvCxnSpPr>
            <a:stCxn id="39" idx="3"/>
            <a:endCxn id="1034" idx="0"/>
          </p:cNvCxnSpPr>
          <p:nvPr/>
        </p:nvCxnSpPr>
        <p:spPr>
          <a:xfrm rot="5400000">
            <a:off x="2903184" y="3305533"/>
            <a:ext cx="1229556" cy="1986843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urved Connector 27"/>
          <p:cNvCxnSpPr>
            <a:stCxn id="39" idx="5"/>
            <a:endCxn id="16" idx="0"/>
          </p:cNvCxnSpPr>
          <p:nvPr/>
        </p:nvCxnSpPr>
        <p:spPr>
          <a:xfrm rot="16200000" flipH="1">
            <a:off x="5028632" y="3288162"/>
            <a:ext cx="1229556" cy="2021586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urved Connector 27"/>
          <p:cNvCxnSpPr>
            <a:stCxn id="39" idx="0"/>
            <a:endCxn id="3" idx="2"/>
          </p:cNvCxnSpPr>
          <p:nvPr/>
        </p:nvCxnSpPr>
        <p:spPr>
          <a:xfrm flipV="1">
            <a:off x="4572000" y="1898125"/>
            <a:ext cx="0" cy="163971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53123" y="3352746"/>
            <a:ext cx="3037756" cy="5416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Partnerships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18782802-292F-4D77-9A73-4CFAA010DF65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6138333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800" kern="1200" cap="all" spc="150">
                <a:solidFill>
                  <a:srgbClr val="EEB21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CS1301 Online – A fresh Freshman Experience</a:t>
            </a:r>
            <a:endParaRPr kumimoji="0" lang="en-US" sz="2800" b="0" i="0" u="none" strike="noStrike" kern="1200" cap="all" spc="150" normalizeH="0" baseline="0" noProof="0" dirty="0">
              <a:ln>
                <a:noFill/>
              </a:ln>
              <a:solidFill>
                <a:srgbClr val="EEB21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0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0" y="1086100"/>
            <a:ext cx="6096000" cy="8229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000" dirty="0">
                <a:solidFill>
                  <a:schemeClr val="tx2"/>
                </a:solidFill>
              </a:rPr>
              <a:t>Course Preview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10"/>
            <a:ext cx="4572000" cy="8229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000" dirty="0">
                <a:solidFill>
                  <a:schemeClr val="tx2">
                    <a:lumMod val="50000"/>
                  </a:schemeClr>
                </a:solidFill>
              </a:rPr>
              <a:t>20% Headshot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1647210"/>
            <a:ext cx="4572000" cy="8229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000" dirty="0">
                <a:solidFill>
                  <a:schemeClr val="tx2">
                    <a:lumMod val="50000"/>
                  </a:schemeClr>
                </a:solidFill>
              </a:rPr>
              <a:t>80% </a:t>
            </a:r>
            <a:r>
              <a:rPr lang="en-US" sz="3000" dirty="0" err="1">
                <a:solidFill>
                  <a:schemeClr val="tx2">
                    <a:lumMod val="50000"/>
                  </a:schemeClr>
                </a:solidFill>
              </a:rPr>
              <a:t>Screencapture</a:t>
            </a:r>
            <a:endParaRPr lang="en-US" sz="30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8593"/>
            <a:ext cx="4572000" cy="2571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28593"/>
            <a:ext cx="4572000" cy="2571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35004" y="5310912"/>
            <a:ext cx="6073993" cy="54162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All Course Content Available at bit.ly/CS1301x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A9C43BCF-E718-4859-980C-3C3E7BE20208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6138333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800" kern="1200" cap="all" spc="150">
                <a:solidFill>
                  <a:srgbClr val="EEB21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CS1301 Online – A fresh Freshman Experience</a:t>
            </a:r>
            <a:endParaRPr kumimoji="0" lang="en-US" sz="2800" b="0" i="0" u="none" strike="noStrike" kern="1200" cap="all" spc="150" normalizeH="0" baseline="0" noProof="0" dirty="0">
              <a:ln>
                <a:noFill/>
              </a:ln>
              <a:solidFill>
                <a:srgbClr val="EEB21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26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Roboto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hite 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231</TotalTime>
  <Words>600</Words>
  <Application>Microsoft Office PowerPoint</Application>
  <PresentationFormat>On-screen Show (4:3)</PresentationFormat>
  <Paragraphs>180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Lucida Grande</vt:lpstr>
      <vt:lpstr>Roboto</vt:lpstr>
      <vt:lpstr>Roboto Light</vt:lpstr>
      <vt:lpstr>Custom Design</vt:lpstr>
      <vt:lpstr>White Main</vt:lpstr>
      <vt:lpstr>Workshop:  CS1301 Online – A fresh Freshman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Joyner, David A</cp:lastModifiedBy>
  <cp:revision>64</cp:revision>
  <dcterms:created xsi:type="dcterms:W3CDTF">2016-03-09T16:46:53Z</dcterms:created>
  <dcterms:modified xsi:type="dcterms:W3CDTF">2018-03-13T03:51:24Z</dcterms:modified>
</cp:coreProperties>
</file>